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1" r:id="rId3"/>
    <p:sldId id="267" r:id="rId4"/>
    <p:sldId id="268" r:id="rId5"/>
    <p:sldId id="266" r:id="rId6"/>
    <p:sldId id="272" r:id="rId7"/>
    <p:sldId id="273" r:id="rId8"/>
    <p:sldId id="271" r:id="rId9"/>
    <p:sldId id="265" r:id="rId10"/>
    <p:sldId id="275" r:id="rId11"/>
    <p:sldId id="278" r:id="rId12"/>
    <p:sldId id="276" r:id="rId13"/>
    <p:sldId id="270" r:id="rId14"/>
    <p:sldId id="274"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4660"/>
  </p:normalViewPr>
  <p:slideViewPr>
    <p:cSldViewPr snapToGrid="0">
      <p:cViewPr varScale="1">
        <p:scale>
          <a:sx n="85" d="100"/>
          <a:sy n="85" d="100"/>
        </p:scale>
        <p:origin x="62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FCD8942-C8AC-486B-9E54-31EC0857C5FF}" type="datetimeFigureOut">
              <a:rPr lang="en-US" smtClean="0"/>
              <a:t>12/23/2022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38089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37085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839483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130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80550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CD8942-C8AC-486B-9E54-31EC0857C5FF}" type="datetimeFigureOut">
              <a:rPr lang="en-US" smtClean="0"/>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767778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CD8942-C8AC-486B-9E54-31EC0857C5FF}" type="datetimeFigureOut">
              <a:rPr lang="en-US" smtClean="0"/>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092033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14495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28730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26442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CD8942-C8AC-486B-9E54-31EC0857C5FF}"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9932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06889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CD8942-C8AC-486B-9E54-31EC0857C5FF}" type="datetimeFigureOut">
              <a:rPr lang="en-US" smtClean="0"/>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03033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CD8942-C8AC-486B-9E54-31EC0857C5FF}" type="datetimeFigureOut">
              <a:rPr lang="en-US" smtClean="0"/>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74624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D8942-C8AC-486B-9E54-31EC0857C5FF}" type="datetimeFigureOut">
              <a:rPr lang="en-US" smtClean="0"/>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16988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66421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959252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CD8942-C8AC-486B-9E54-31EC0857C5FF}" type="datetimeFigureOut">
              <a:rPr lang="en-US" smtClean="0"/>
              <a:t>12/23/2022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34B37E-6CCB-40CC-9C35-6A3AE6E6A188}" type="slidenum">
              <a:rPr lang="en-US" smtClean="0"/>
              <a:t>‹#›</a:t>
            </a:fld>
            <a:endParaRPr lang="en-US"/>
          </a:p>
        </p:txBody>
      </p:sp>
    </p:spTree>
    <p:extLst>
      <p:ext uri="{BB962C8B-B14F-4D97-AF65-F5344CB8AC3E}">
        <p14:creationId xmlns:p14="http://schemas.microsoft.com/office/powerpoint/2010/main" val="4262677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9E1B11-214A-6DAE-6C7B-D697CE8E3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450"/>
          </a:xfrm>
          <a:prstGeom prst="rect">
            <a:avLst/>
          </a:prstGeom>
        </p:spPr>
      </p:pic>
      <p:sp>
        <p:nvSpPr>
          <p:cNvPr id="7" name="TextBox 6">
            <a:extLst>
              <a:ext uri="{FF2B5EF4-FFF2-40B4-BE49-F238E27FC236}">
                <a16:creationId xmlns:a16="http://schemas.microsoft.com/office/drawing/2014/main" id="{03F44C98-06DD-4B0D-8F55-CCE4090DB8F2}"/>
              </a:ext>
            </a:extLst>
          </p:cNvPr>
          <p:cNvSpPr txBox="1"/>
          <p:nvPr/>
        </p:nvSpPr>
        <p:spPr>
          <a:xfrm>
            <a:off x="8429405" y="5494216"/>
            <a:ext cx="1971165" cy="830997"/>
          </a:xfrm>
          <a:prstGeom prst="rect">
            <a:avLst/>
          </a:prstGeom>
          <a:solidFill>
            <a:schemeClr val="tx1">
              <a:alpha val="46000"/>
            </a:schemeClr>
          </a:solidFill>
          <a:effectLst>
            <a:softEdge rad="31750"/>
          </a:effectLst>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BY: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Dishank</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&amp; Dharmendra </a:t>
            </a:r>
          </a:p>
        </p:txBody>
      </p:sp>
      <p:sp>
        <p:nvSpPr>
          <p:cNvPr id="9" name="TextBox 8">
            <a:extLst>
              <a:ext uri="{FF2B5EF4-FFF2-40B4-BE49-F238E27FC236}">
                <a16:creationId xmlns:a16="http://schemas.microsoft.com/office/drawing/2014/main" id="{9C6F313D-1F65-4E5A-8700-9C236120A131}"/>
              </a:ext>
            </a:extLst>
          </p:cNvPr>
          <p:cNvSpPr txBox="1"/>
          <p:nvPr/>
        </p:nvSpPr>
        <p:spPr>
          <a:xfrm>
            <a:off x="3245908" y="722825"/>
            <a:ext cx="6529028" cy="1323439"/>
          </a:xfrm>
          <a:prstGeom prst="rect">
            <a:avLst/>
          </a:prstGeom>
          <a:noFill/>
        </p:spPr>
        <p:txBody>
          <a:bodyPr wrap="square" rtlCol="0">
            <a:spAutoFit/>
          </a:bodyPr>
          <a:lstStyle/>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PREDICTING COUNTRY’S</a:t>
            </a:r>
          </a:p>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      LIFE EXPECTANCY</a:t>
            </a:r>
          </a:p>
        </p:txBody>
      </p:sp>
      <p:sp>
        <p:nvSpPr>
          <p:cNvPr id="10" name="TextBox 9">
            <a:extLst>
              <a:ext uri="{FF2B5EF4-FFF2-40B4-BE49-F238E27FC236}">
                <a16:creationId xmlns:a16="http://schemas.microsoft.com/office/drawing/2014/main" id="{81CA3F76-FE71-4AC3-A9D0-A5E0ECE02CCB}"/>
              </a:ext>
            </a:extLst>
          </p:cNvPr>
          <p:cNvSpPr txBox="1"/>
          <p:nvPr/>
        </p:nvSpPr>
        <p:spPr>
          <a:xfrm>
            <a:off x="2956857" y="4481556"/>
            <a:ext cx="8437223" cy="707886"/>
          </a:xfrm>
          <a:prstGeom prst="rect">
            <a:avLst/>
          </a:prstGeom>
          <a:noFill/>
        </p:spPr>
        <p:txBody>
          <a:bodyPr wrap="square" rtlCol="0">
            <a:spAutoFit/>
          </a:bodyPr>
          <a:lstStyle/>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MACHINE LEARNING PROJECT</a:t>
            </a:r>
          </a:p>
        </p:txBody>
      </p:sp>
    </p:spTree>
    <p:extLst>
      <p:ext uri="{BB962C8B-B14F-4D97-AF65-F5344CB8AC3E}">
        <p14:creationId xmlns:p14="http://schemas.microsoft.com/office/powerpoint/2010/main" val="27481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23264"/>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8982635" y="636853"/>
            <a:ext cx="3101786" cy="6221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It’s a dashboard made using </a:t>
            </a:r>
            <a:r>
              <a:rPr lang="en-US" dirty="0" err="1">
                <a:latin typeface="Times New Roman" panose="02020603050405020304" pitchFamily="18" charset="0"/>
                <a:ea typeface="Calibri" panose="020F0502020204030204" pitchFamily="34" charset="0"/>
                <a:cs typeface="Gautami" panose="020B0502040204020203" pitchFamily="34" charset="0"/>
              </a:rPr>
              <a:t>PowerBI</a:t>
            </a: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 in which the user can select year and the country according to which the data will be filtered like the total infant deaths in a country during a year. With the help of map one can see the Country's’ geographical map related to the country chosen by the user. </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7" name="Picture 6">
            <a:extLst>
              <a:ext uri="{FF2B5EF4-FFF2-40B4-BE49-F238E27FC236}">
                <a16:creationId xmlns:a16="http://schemas.microsoft.com/office/drawing/2014/main" id="{A80DB49F-DFAA-C75F-49E3-2CCE62C5D2FF}"/>
              </a:ext>
            </a:extLst>
          </p:cNvPr>
          <p:cNvPicPr>
            <a:picLocks noChangeAspect="1"/>
          </p:cNvPicPr>
          <p:nvPr/>
        </p:nvPicPr>
        <p:blipFill rotWithShape="1">
          <a:blip r:embed="rId2"/>
          <a:srcRect l="3162" t="18431" r="36616" b="19215"/>
          <a:stretch/>
        </p:blipFill>
        <p:spPr>
          <a:xfrm>
            <a:off x="245090" y="744070"/>
            <a:ext cx="8665827" cy="5567083"/>
          </a:xfrm>
          <a:prstGeom prst="rect">
            <a:avLst/>
          </a:prstGeom>
        </p:spPr>
      </p:pic>
    </p:spTree>
    <p:extLst>
      <p:ext uri="{BB962C8B-B14F-4D97-AF65-F5344CB8AC3E}">
        <p14:creationId xmlns:p14="http://schemas.microsoft.com/office/powerpoint/2010/main" val="358101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50158"/>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F24AF74F-F36F-E05F-4E54-ED24C24578CD}"/>
              </a:ext>
            </a:extLst>
          </p:cNvPr>
          <p:cNvPicPr>
            <a:picLocks noChangeAspect="1"/>
          </p:cNvPicPr>
          <p:nvPr/>
        </p:nvPicPr>
        <p:blipFill rotWithShape="1">
          <a:blip r:embed="rId2"/>
          <a:srcRect l="3971" t="18955" r="26838" b="52810"/>
          <a:stretch/>
        </p:blipFill>
        <p:spPr>
          <a:xfrm>
            <a:off x="233081" y="541280"/>
            <a:ext cx="8937813" cy="1936377"/>
          </a:xfrm>
          <a:prstGeom prst="rect">
            <a:avLst/>
          </a:prstGeom>
        </p:spPr>
      </p:pic>
      <p:pic>
        <p:nvPicPr>
          <p:cNvPr id="9" name="Picture 8">
            <a:extLst>
              <a:ext uri="{FF2B5EF4-FFF2-40B4-BE49-F238E27FC236}">
                <a16:creationId xmlns:a16="http://schemas.microsoft.com/office/drawing/2014/main" id="{C29DC021-94DC-29AE-9022-088820F4A5ED}"/>
              </a:ext>
            </a:extLst>
          </p:cNvPr>
          <p:cNvPicPr>
            <a:picLocks noChangeAspect="1"/>
          </p:cNvPicPr>
          <p:nvPr/>
        </p:nvPicPr>
        <p:blipFill rotWithShape="1">
          <a:blip r:embed="rId2"/>
          <a:srcRect l="26883" t="50761" r="34753" b="14942"/>
          <a:stretch/>
        </p:blipFill>
        <p:spPr>
          <a:xfrm>
            <a:off x="233081" y="4343713"/>
            <a:ext cx="4894729" cy="2461513"/>
          </a:xfrm>
          <a:prstGeom prst="rect">
            <a:avLst/>
          </a:prstGeom>
        </p:spPr>
      </p:pic>
      <p:pic>
        <p:nvPicPr>
          <p:cNvPr id="11" name="Picture 10">
            <a:extLst>
              <a:ext uri="{FF2B5EF4-FFF2-40B4-BE49-F238E27FC236}">
                <a16:creationId xmlns:a16="http://schemas.microsoft.com/office/drawing/2014/main" id="{11BD4733-C5CB-33B5-1B67-9F700CDAB1C5}"/>
              </a:ext>
            </a:extLst>
          </p:cNvPr>
          <p:cNvPicPr>
            <a:picLocks noChangeAspect="1"/>
          </p:cNvPicPr>
          <p:nvPr/>
        </p:nvPicPr>
        <p:blipFill rotWithShape="1">
          <a:blip r:embed="rId3"/>
          <a:srcRect l="3971" t="19281" r="37500" b="53464"/>
          <a:stretch/>
        </p:blipFill>
        <p:spPr>
          <a:xfrm>
            <a:off x="233081" y="2525443"/>
            <a:ext cx="6741459" cy="1765823"/>
          </a:xfrm>
          <a:prstGeom prst="rect">
            <a:avLst/>
          </a:prstGeom>
        </p:spPr>
      </p:pic>
      <p:pic>
        <p:nvPicPr>
          <p:cNvPr id="13" name="Picture 12">
            <a:extLst>
              <a:ext uri="{FF2B5EF4-FFF2-40B4-BE49-F238E27FC236}">
                <a16:creationId xmlns:a16="http://schemas.microsoft.com/office/drawing/2014/main" id="{DCBFC73F-E891-7CA5-BBB9-2B1FB131D2A2}"/>
              </a:ext>
            </a:extLst>
          </p:cNvPr>
          <p:cNvPicPr>
            <a:picLocks noChangeAspect="1"/>
          </p:cNvPicPr>
          <p:nvPr/>
        </p:nvPicPr>
        <p:blipFill rotWithShape="1">
          <a:blip r:embed="rId4"/>
          <a:srcRect l="3015" t="18431" r="62867" b="59608"/>
          <a:stretch/>
        </p:blipFill>
        <p:spPr>
          <a:xfrm>
            <a:off x="7041087" y="2521515"/>
            <a:ext cx="4851284" cy="1756499"/>
          </a:xfrm>
          <a:prstGeom prst="rect">
            <a:avLst/>
          </a:prstGeom>
        </p:spPr>
      </p:pic>
      <p:pic>
        <p:nvPicPr>
          <p:cNvPr id="15" name="Picture 14">
            <a:extLst>
              <a:ext uri="{FF2B5EF4-FFF2-40B4-BE49-F238E27FC236}">
                <a16:creationId xmlns:a16="http://schemas.microsoft.com/office/drawing/2014/main" id="{BDCE7AD0-5ABF-D001-1CF0-FE22CCEF6F4E}"/>
              </a:ext>
            </a:extLst>
          </p:cNvPr>
          <p:cNvPicPr>
            <a:picLocks noChangeAspect="1"/>
          </p:cNvPicPr>
          <p:nvPr/>
        </p:nvPicPr>
        <p:blipFill rotWithShape="1">
          <a:blip r:embed="rId5"/>
          <a:srcRect l="4265" t="18431" r="76838" b="51531"/>
          <a:stretch/>
        </p:blipFill>
        <p:spPr>
          <a:xfrm>
            <a:off x="5642586" y="4344448"/>
            <a:ext cx="2752165" cy="2460778"/>
          </a:xfrm>
          <a:prstGeom prst="rect">
            <a:avLst/>
          </a:prstGeom>
        </p:spPr>
      </p:pic>
      <p:pic>
        <p:nvPicPr>
          <p:cNvPr id="17" name="Picture 16">
            <a:extLst>
              <a:ext uri="{FF2B5EF4-FFF2-40B4-BE49-F238E27FC236}">
                <a16:creationId xmlns:a16="http://schemas.microsoft.com/office/drawing/2014/main" id="{19F71838-B823-F70C-A9FA-EEBB4B489788}"/>
              </a:ext>
            </a:extLst>
          </p:cNvPr>
          <p:cNvPicPr>
            <a:picLocks noChangeAspect="1"/>
          </p:cNvPicPr>
          <p:nvPr/>
        </p:nvPicPr>
        <p:blipFill rotWithShape="1">
          <a:blip r:embed="rId5"/>
          <a:srcRect l="23529" t="50000" r="56838" b="21307"/>
          <a:stretch/>
        </p:blipFill>
        <p:spPr>
          <a:xfrm>
            <a:off x="8909527" y="4343713"/>
            <a:ext cx="2982844" cy="2452189"/>
          </a:xfrm>
          <a:prstGeom prst="rect">
            <a:avLst/>
          </a:prstGeom>
        </p:spPr>
      </p:pic>
      <p:pic>
        <p:nvPicPr>
          <p:cNvPr id="19" name="Picture 18">
            <a:extLst>
              <a:ext uri="{FF2B5EF4-FFF2-40B4-BE49-F238E27FC236}">
                <a16:creationId xmlns:a16="http://schemas.microsoft.com/office/drawing/2014/main" id="{A6DA4D2D-6E1A-2B01-6A90-9E225D968B9B}"/>
              </a:ext>
            </a:extLst>
          </p:cNvPr>
          <p:cNvPicPr>
            <a:picLocks noChangeAspect="1"/>
          </p:cNvPicPr>
          <p:nvPr/>
        </p:nvPicPr>
        <p:blipFill rotWithShape="1">
          <a:blip r:embed="rId5"/>
          <a:srcRect l="23235" t="18823" r="56838" b="52941"/>
          <a:stretch/>
        </p:blipFill>
        <p:spPr>
          <a:xfrm>
            <a:off x="9462936" y="541280"/>
            <a:ext cx="2429435" cy="1936377"/>
          </a:xfrm>
          <a:prstGeom prst="rect">
            <a:avLst/>
          </a:prstGeom>
        </p:spPr>
      </p:pic>
    </p:spTree>
    <p:extLst>
      <p:ext uri="{BB962C8B-B14F-4D97-AF65-F5344CB8AC3E}">
        <p14:creationId xmlns:p14="http://schemas.microsoft.com/office/powerpoint/2010/main" val="187423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23264"/>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8982635" y="636853"/>
            <a:ext cx="3101786" cy="6221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sp>
        <p:nvSpPr>
          <p:cNvPr id="6" name="TextBox 5">
            <a:extLst>
              <a:ext uri="{FF2B5EF4-FFF2-40B4-BE49-F238E27FC236}">
                <a16:creationId xmlns:a16="http://schemas.microsoft.com/office/drawing/2014/main" id="{87F8843F-18D9-D75C-A694-71A964789E99}"/>
              </a:ext>
            </a:extLst>
          </p:cNvPr>
          <p:cNvSpPr txBox="1"/>
          <p:nvPr/>
        </p:nvSpPr>
        <p:spPr>
          <a:xfrm>
            <a:off x="8982635" y="555812"/>
            <a:ext cx="3218326" cy="6247864"/>
          </a:xfrm>
          <a:prstGeom prst="rect">
            <a:avLst/>
          </a:prstGeom>
          <a:noFill/>
        </p:spPr>
        <p:txBody>
          <a:bodyPr wrap="square">
            <a:spAutoFit/>
          </a:bodyPr>
          <a:lstStyle/>
          <a:p>
            <a:r>
              <a:rPr lang="en-US" sz="2000" dirty="0">
                <a:solidFill>
                  <a:schemeClr val="bg1">
                    <a:lumMod val="95000"/>
                    <a:lumOff val="5000"/>
                  </a:schemeClr>
                </a:solidFill>
                <a:latin typeface="Times New Roman" panose="02020603050405020304" pitchFamily="18" charset="0"/>
                <a:ea typeface="Calibri" panose="020F0502020204030204" pitchFamily="34" charset="0"/>
                <a:cs typeface="Gautami" panose="020B0502040204020203" pitchFamily="34" charset="0"/>
              </a:rPr>
              <a:t>We observed there is a negative relation between adult deaths and healthcare expenditure done by government around the world. Year by year adult deaths are decreasing as the countries increases their spending on public health . GDP plays a vital role for countries  in spending on public health. We can analyze that user can observe total cases of adult mortality and HIV cases in one or more countries. The data we have has more countries of developing nation with comparison to developed nations.    </a:t>
            </a:r>
            <a:endParaRPr lang="en-IN" sz="2000" dirty="0">
              <a:solidFill>
                <a:schemeClr val="bg1">
                  <a:lumMod val="95000"/>
                  <a:lumOff val="5000"/>
                </a:schemeClr>
              </a:solidFill>
            </a:endParaRPr>
          </a:p>
        </p:txBody>
      </p:sp>
      <p:pic>
        <p:nvPicPr>
          <p:cNvPr id="10" name="Picture 9">
            <a:extLst>
              <a:ext uri="{FF2B5EF4-FFF2-40B4-BE49-F238E27FC236}">
                <a16:creationId xmlns:a16="http://schemas.microsoft.com/office/drawing/2014/main" id="{A2DEACB4-EC2C-44E3-3830-B46FE375236A}"/>
              </a:ext>
            </a:extLst>
          </p:cNvPr>
          <p:cNvPicPr>
            <a:picLocks noChangeAspect="1"/>
          </p:cNvPicPr>
          <p:nvPr/>
        </p:nvPicPr>
        <p:blipFill rotWithShape="1">
          <a:blip r:embed="rId2"/>
          <a:srcRect l="3089" t="18170" r="36765" b="19347"/>
          <a:stretch/>
        </p:blipFill>
        <p:spPr>
          <a:xfrm>
            <a:off x="248319" y="854695"/>
            <a:ext cx="8662601" cy="5510245"/>
          </a:xfrm>
          <a:prstGeom prst="rect">
            <a:avLst/>
          </a:prstGeom>
        </p:spPr>
      </p:pic>
    </p:spTree>
    <p:extLst>
      <p:ext uri="{BB962C8B-B14F-4D97-AF65-F5344CB8AC3E}">
        <p14:creationId xmlns:p14="http://schemas.microsoft.com/office/powerpoint/2010/main" val="150761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87573" y="242047"/>
            <a:ext cx="8139953"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a:t>
            </a: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ERFORMANCE OF MODELS</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1864658" y="4034118"/>
            <a:ext cx="9293439" cy="35417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sz="3200" b="1" dirty="0">
                <a:solidFill>
                  <a:schemeClr val="bg1"/>
                </a:solidFill>
                <a:latin typeface="Times New Roman" panose="02020603050405020304" pitchFamily="18" charset="0"/>
                <a:ea typeface="Calibri" panose="020F0502020204030204" pitchFamily="34" charset="0"/>
                <a:cs typeface="Gautami" panose="020B0502040204020203" pitchFamily="34" charset="0"/>
              </a:rPr>
              <a:t>Key observations:</a:t>
            </a: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W</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ith</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Train_score</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R2_Score, MSE and RMSE we can observe the best performing algorithm was Random forest regressor, followed by </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XgBoost</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then KNN, then Decision Tree, then AdaBoost, then linear regression and in the last Support vector machine.</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11" name="Picture 10">
            <a:extLst>
              <a:ext uri="{FF2B5EF4-FFF2-40B4-BE49-F238E27FC236}">
                <a16:creationId xmlns:a16="http://schemas.microsoft.com/office/drawing/2014/main" id="{3145557A-41FD-E5E7-EC98-CFE9AEF811BA}"/>
              </a:ext>
            </a:extLst>
          </p:cNvPr>
          <p:cNvPicPr>
            <a:picLocks noChangeAspect="1"/>
          </p:cNvPicPr>
          <p:nvPr/>
        </p:nvPicPr>
        <p:blipFill rotWithShape="1">
          <a:blip r:embed="rId2"/>
          <a:srcRect l="10074" t="27319" r="23774" b="34511"/>
          <a:stretch/>
        </p:blipFill>
        <p:spPr>
          <a:xfrm>
            <a:off x="2063362" y="1213956"/>
            <a:ext cx="8065274" cy="2617694"/>
          </a:xfrm>
          <a:prstGeom prst="rect">
            <a:avLst/>
          </a:prstGeom>
        </p:spPr>
      </p:pic>
    </p:spTree>
    <p:extLst>
      <p:ext uri="{BB962C8B-B14F-4D97-AF65-F5344CB8AC3E}">
        <p14:creationId xmlns:p14="http://schemas.microsoft.com/office/powerpoint/2010/main" val="273226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3384176" y="242046"/>
            <a:ext cx="6158753"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 DEPLOYEMENT</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7472082" y="3402464"/>
            <a:ext cx="4141694" cy="341620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sz="3200" b="1" dirty="0">
                <a:solidFill>
                  <a:schemeClr val="bg1"/>
                </a:solidFill>
                <a:latin typeface="Times New Roman" panose="02020603050405020304" pitchFamily="18" charset="0"/>
                <a:ea typeface="Calibri" panose="020F0502020204030204" pitchFamily="34" charset="0"/>
                <a:cs typeface="Gautami" panose="020B0502040204020203" pitchFamily="34" charset="0"/>
              </a:rPr>
              <a:t>Key notes:</a:t>
            </a: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This is a web application made using </a:t>
            </a:r>
            <a:r>
              <a:rPr lang="en-US" b="1" dirty="0" err="1">
                <a:latin typeface="Times New Roman" panose="02020603050405020304" pitchFamily="18" charset="0"/>
                <a:ea typeface="Calibri" panose="020F0502020204030204" pitchFamily="34" charset="0"/>
                <a:cs typeface="Gautami" panose="020B0502040204020203" pitchFamily="34" charset="0"/>
              </a:rPr>
              <a:t>streamlit</a:t>
            </a:r>
            <a:r>
              <a:rPr lang="en-US" b="1" dirty="0">
                <a:latin typeface="Times New Roman" panose="02020603050405020304" pitchFamily="18" charset="0"/>
                <a:ea typeface="Calibri" panose="020F0502020204030204" pitchFamily="34" charset="0"/>
                <a:cs typeface="Gautami" panose="020B0502040204020203" pitchFamily="34" charset="0"/>
              </a:rPr>
              <a:t> </a:t>
            </a: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which is famous library in Python programing language used for making web apps. User can input feature and algorithm oh his choice and it will predict the life expectancy of a country.</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3" name="Picture 2">
            <a:extLst>
              <a:ext uri="{FF2B5EF4-FFF2-40B4-BE49-F238E27FC236}">
                <a16:creationId xmlns:a16="http://schemas.microsoft.com/office/drawing/2014/main" id="{A2D8C317-FB43-9175-D504-9AE85DD12974}"/>
              </a:ext>
            </a:extLst>
          </p:cNvPr>
          <p:cNvPicPr>
            <a:picLocks noChangeAspect="1"/>
          </p:cNvPicPr>
          <p:nvPr/>
        </p:nvPicPr>
        <p:blipFill rotWithShape="1">
          <a:blip r:embed="rId2"/>
          <a:srcRect l="35883" t="12810" r="21912" b="6014"/>
          <a:stretch/>
        </p:blipFill>
        <p:spPr>
          <a:xfrm>
            <a:off x="2079813" y="1127312"/>
            <a:ext cx="5145742" cy="5567084"/>
          </a:xfrm>
          <a:prstGeom prst="rect">
            <a:avLst/>
          </a:prstGeom>
        </p:spPr>
      </p:pic>
      <p:pic>
        <p:nvPicPr>
          <p:cNvPr id="9" name="Picture 8">
            <a:extLst>
              <a:ext uri="{FF2B5EF4-FFF2-40B4-BE49-F238E27FC236}">
                <a16:creationId xmlns:a16="http://schemas.microsoft.com/office/drawing/2014/main" id="{C6709D37-664D-DD24-5001-AE7BCDC1547E}"/>
              </a:ext>
            </a:extLst>
          </p:cNvPr>
          <p:cNvPicPr>
            <a:picLocks noChangeAspect="1"/>
          </p:cNvPicPr>
          <p:nvPr/>
        </p:nvPicPr>
        <p:blipFill rotWithShape="1">
          <a:blip r:embed="rId3"/>
          <a:srcRect t="15686" r="83970" b="50000"/>
          <a:stretch/>
        </p:blipFill>
        <p:spPr>
          <a:xfrm>
            <a:off x="8565776" y="1206111"/>
            <a:ext cx="1954306" cy="2156012"/>
          </a:xfrm>
          <a:prstGeom prst="rect">
            <a:avLst/>
          </a:prstGeom>
        </p:spPr>
      </p:pic>
    </p:spTree>
    <p:extLst>
      <p:ext uri="{BB962C8B-B14F-4D97-AF65-F5344CB8AC3E}">
        <p14:creationId xmlns:p14="http://schemas.microsoft.com/office/powerpoint/2010/main" val="307401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1A351-F846-6685-4749-9EAF1E8E1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17" y="758264"/>
            <a:ext cx="6409765" cy="5341471"/>
          </a:xfrm>
          <a:prstGeom prst="rect">
            <a:avLst/>
          </a:prstGeom>
        </p:spPr>
      </p:pic>
    </p:spTree>
    <p:extLst>
      <p:ext uri="{BB962C8B-B14F-4D97-AF65-F5344CB8AC3E}">
        <p14:creationId xmlns:p14="http://schemas.microsoft.com/office/powerpoint/2010/main" val="332938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143001" y="-654728"/>
            <a:ext cx="9905998" cy="14785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46A9C8-C6E0-4BBE-8304-4AB157E3977F}"/>
              </a:ext>
            </a:extLst>
          </p:cNvPr>
          <p:cNvSpPr txBox="1"/>
          <p:nvPr/>
        </p:nvSpPr>
        <p:spPr>
          <a:xfrm>
            <a:off x="1875143" y="714701"/>
            <a:ext cx="11111409" cy="6863417"/>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 1. Introduction</a:t>
            </a:r>
          </a:p>
          <a:p>
            <a:r>
              <a:rPr lang="en-US" sz="4000" dirty="0">
                <a:solidFill>
                  <a:schemeClr val="bg1"/>
                </a:solidFill>
                <a:latin typeface="Times New Roman" panose="02020603050405020304" pitchFamily="18" charset="0"/>
                <a:cs typeface="Times New Roman" panose="02020603050405020304" pitchFamily="18" charset="0"/>
              </a:rPr>
              <a:t> 2. Problem statement  </a:t>
            </a:r>
          </a:p>
          <a:p>
            <a:r>
              <a:rPr lang="en-US" sz="4000" dirty="0">
                <a:solidFill>
                  <a:schemeClr val="bg1"/>
                </a:solidFill>
                <a:latin typeface="Times New Roman" panose="02020603050405020304" pitchFamily="18" charset="0"/>
                <a:cs typeface="Times New Roman" panose="02020603050405020304" pitchFamily="18" charset="0"/>
              </a:rPr>
              <a:t> 3. Objective</a:t>
            </a:r>
          </a:p>
          <a:p>
            <a:r>
              <a:rPr lang="en-US" sz="4000" dirty="0">
                <a:solidFill>
                  <a:schemeClr val="bg1"/>
                </a:solidFill>
                <a:latin typeface="Times New Roman" panose="02020603050405020304" pitchFamily="18" charset="0"/>
                <a:cs typeface="Times New Roman" panose="02020603050405020304" pitchFamily="18" charset="0"/>
              </a:rPr>
              <a:t> 4. About dataset</a:t>
            </a:r>
          </a:p>
          <a:p>
            <a:r>
              <a:rPr lang="en-US" sz="4000" dirty="0">
                <a:solidFill>
                  <a:schemeClr val="bg1"/>
                </a:solidFill>
                <a:latin typeface="Times New Roman" panose="02020603050405020304" pitchFamily="18" charset="0"/>
                <a:cs typeface="Times New Roman" panose="02020603050405020304" pitchFamily="18" charset="0"/>
              </a:rPr>
              <a:t> 5. Overview</a:t>
            </a:r>
          </a:p>
          <a:p>
            <a:r>
              <a:rPr lang="en-US" sz="4000" dirty="0">
                <a:solidFill>
                  <a:schemeClr val="bg1"/>
                </a:solidFill>
                <a:latin typeface="Times New Roman" panose="02020603050405020304" pitchFamily="18" charset="0"/>
                <a:cs typeface="Times New Roman" panose="02020603050405020304" pitchFamily="18" charset="0"/>
              </a:rPr>
              <a:t> 6. Algorithm</a:t>
            </a:r>
          </a:p>
          <a:p>
            <a:r>
              <a:rPr lang="en-US" sz="4000" dirty="0">
                <a:solidFill>
                  <a:schemeClr val="bg1"/>
                </a:solidFill>
                <a:latin typeface="Times New Roman" panose="02020603050405020304" pitchFamily="18" charset="0"/>
                <a:cs typeface="Times New Roman" panose="02020603050405020304" pitchFamily="18" charset="0"/>
              </a:rPr>
              <a:t> 7. Dashboard with </a:t>
            </a:r>
            <a:r>
              <a:rPr lang="en-US" sz="4000" dirty="0" err="1">
                <a:solidFill>
                  <a:schemeClr val="bg1"/>
                </a:solidFill>
                <a:latin typeface="Times New Roman" panose="02020603050405020304" pitchFamily="18" charset="0"/>
                <a:cs typeface="Times New Roman" panose="02020603050405020304" pitchFamily="18" charset="0"/>
              </a:rPr>
              <a:t>PowerBI</a:t>
            </a:r>
            <a:r>
              <a:rPr lang="en-US" sz="4000" dirty="0">
                <a:solidFill>
                  <a:schemeClr val="bg1"/>
                </a:solidFill>
                <a:latin typeface="Times New Roman" panose="02020603050405020304" pitchFamily="18" charset="0"/>
                <a:cs typeface="Times New Roman" panose="02020603050405020304" pitchFamily="18" charset="0"/>
              </a:rPr>
              <a:t> </a:t>
            </a:r>
          </a:p>
          <a:p>
            <a:r>
              <a:rPr lang="en-US" sz="4000" dirty="0">
                <a:solidFill>
                  <a:schemeClr val="bg1"/>
                </a:solidFill>
                <a:latin typeface="Times New Roman" panose="02020603050405020304" pitchFamily="18" charset="0"/>
                <a:cs typeface="Times New Roman" panose="02020603050405020304" pitchFamily="18" charset="0"/>
              </a:rPr>
              <a:t> 8. Performance of models</a:t>
            </a:r>
          </a:p>
          <a:p>
            <a:r>
              <a:rPr lang="en-US" sz="4000" dirty="0">
                <a:solidFill>
                  <a:schemeClr val="bg1"/>
                </a:solidFill>
                <a:latin typeface="Times New Roman" panose="02020603050405020304" pitchFamily="18" charset="0"/>
                <a:cs typeface="Times New Roman" panose="02020603050405020304" pitchFamily="18" charset="0"/>
              </a:rPr>
              <a:t> 9. Web development</a:t>
            </a:r>
          </a:p>
          <a:p>
            <a:endParaRPr lang="en-US" sz="4000" dirty="0">
              <a:solidFill>
                <a:schemeClr val="bg1"/>
              </a:solidFill>
              <a:latin typeface="Times New Roman" panose="02020603050405020304" pitchFamily="18" charset="0"/>
              <a:cs typeface="Times New Roman" panose="02020603050405020304" pitchFamily="18" charset="0"/>
            </a:endParaRPr>
          </a:p>
          <a:p>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25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590339" y="-609093"/>
            <a:ext cx="5711516" cy="14785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6FDC2F1-592D-473C-BE5D-F64B357FF6E3}"/>
              </a:ext>
            </a:extLst>
          </p:cNvPr>
          <p:cNvSpPr txBox="1">
            <a:spLocks/>
          </p:cNvSpPr>
          <p:nvPr/>
        </p:nvSpPr>
        <p:spPr>
          <a:xfrm>
            <a:off x="1853240" y="1092514"/>
            <a:ext cx="9905999" cy="57654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Life expectancy is a statistical measure of the average time a human being is expected to live.  Life expectancy varies by geographical area and by era.</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In the Bronze age, for example, life expectancy was 26 years, while in 2010, it was 67 years.</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Life expectancy of a country depends on various factors: Regional variations, Economic Circumstances, Sex Differences, Mental Illnesses, Physical Illnesses, Education, Year , GDP, alcohol intake of people in the country, expenditure on healthcare system, some specific disease related deaths that happened in the country and other demographic factors </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However, as life expectancy is calculated based on averages, a person may    live for many years more or less than expected.</a:t>
            </a:r>
          </a:p>
          <a:p>
            <a:pPr algn="just"/>
            <a:endParaRPr lang="en-IN" dirty="0">
              <a:solidFill>
                <a:schemeClr val="bg1"/>
              </a:solidFill>
              <a:latin typeface="Times New Roman" panose="02020603050405020304" pitchFamily="18" charset="0"/>
              <a:ea typeface="Calibri" panose="020F0502020204030204" pitchFamily="34" charset="0"/>
            </a:endParaRPr>
          </a:p>
          <a:p>
            <a:pPr algn="just"/>
            <a:r>
              <a:rPr lang="en-IN" dirty="0">
                <a:solidFill>
                  <a:schemeClr val="bg1"/>
                </a:solidFill>
                <a:latin typeface="Times New Roman" panose="02020603050405020304" pitchFamily="18" charset="0"/>
                <a:ea typeface="Calibri" panose="020F0502020204030204" pitchFamily="34" charset="0"/>
              </a:rPr>
              <a:t> </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840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2068699" y="1098502"/>
            <a:ext cx="9669026" cy="5929828"/>
          </a:xfrm>
          <a:prstGeom prst="rect">
            <a:avLst/>
          </a:prstGeom>
          <a:noFill/>
        </p:spPr>
        <p:txBody>
          <a:bodyPr wrap="square" rtlCol="0">
            <a:spAutoFit/>
          </a:bodyPr>
          <a:lstStyle/>
          <a:p>
            <a:pPr marL="342900" indent="-342900">
              <a:lnSpc>
                <a:spcPct val="107000"/>
              </a:lnSpc>
              <a:spcAft>
                <a:spcPts val="2250"/>
              </a:spcAft>
              <a:buFont typeface="Wingdings" panose="05000000000000000000" pitchFamily="2" charset="2"/>
              <a:buChar char="v"/>
            </a:pPr>
            <a:r>
              <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Although there have been lot of studies undertaken in the past on factors affecting life expectancy considering demographic variables, income composition and mortality rates. It was found that affect of immunization and human development index was not taken into account in the past. Also, some of the past research was done considering linear regression based on data set of one year for all the countries. Hence, this gives motivation to resolve both the factors stated previously by formulating a regression model based on linear regression while considering data from a period of 2000 to 2015 for all the countries. </a:t>
            </a:r>
          </a:p>
          <a:p>
            <a:pPr marL="342900" indent="-342900">
              <a:lnSpc>
                <a:spcPct val="107000"/>
              </a:lnSpc>
              <a:spcAft>
                <a:spcPts val="2250"/>
              </a:spcAft>
              <a:buFont typeface="Wingdings" panose="05000000000000000000" pitchFamily="2" charset="2"/>
              <a:buChar char="v"/>
            </a:pPr>
            <a:r>
              <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Important immunization like Hepatitis B, Polio and Diphtheria will also be considered. In a nutshell, this study will focus on immunization factors, mortality factors, economic factors, social factors and other health related factors as well. Since the observations this dataset are based on different countries, it will be easier for a country to determine the predicting factor which is contributing to lower value of life expectancy. This will help in suggesting a country which area should be given importance in order to efficiently improve the life expectancy of its population.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D77169E-4F9C-8C3D-0997-B9AAFC48990A}"/>
              </a:ext>
            </a:extLst>
          </p:cNvPr>
          <p:cNvSpPr txBox="1">
            <a:spLocks/>
          </p:cNvSpPr>
          <p:nvPr/>
        </p:nvSpPr>
        <p:spPr>
          <a:xfrm>
            <a:off x="1936179" y="251011"/>
            <a:ext cx="9496746" cy="1255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 </a:t>
            </a:r>
          </a:p>
          <a:p>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0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500326" y="798990"/>
            <a:ext cx="3983734" cy="7422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7211D113-764F-487F-82EA-02820F676DC0}"/>
              </a:ext>
            </a:extLst>
          </p:cNvPr>
          <p:cNvSpPr txBox="1">
            <a:spLocks/>
          </p:cNvSpPr>
          <p:nvPr/>
        </p:nvSpPr>
        <p:spPr>
          <a:xfrm>
            <a:off x="1887137" y="1830758"/>
            <a:ext cx="9293439" cy="354171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07000"/>
              </a:lnSpc>
              <a:spcAft>
                <a:spcPts val="800"/>
              </a:spcAf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The Objective of this Project is to built a model which can predict the life expectancy of a country according to past statistical data of the country.</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285750" indent="-285750" algn="just">
              <a:lnSpc>
                <a:spcPct val="107000"/>
              </a:lnSpc>
              <a:spcAft>
                <a:spcPts val="800"/>
              </a:spcAf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This Project includes:</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1. Analysis of the Expectancy Dataset.</a:t>
            </a:r>
            <a:endParaRPr lang="en-IN" sz="2400"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2. Applying Regression models to the data.</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3.Visualisation using power BI</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4. Web deployment on web application </a:t>
            </a:r>
            <a:endParaRPr lang="en-IN" sz="2400"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342900" indent="-342900" algn="just">
              <a:buFont typeface="Wingdings" panose="05000000000000000000" pitchFamily="2" charset="2"/>
              <a:buChar char="v"/>
            </a:pPr>
            <a:endParaRPr lang="en-IN" dirty="0"/>
          </a:p>
        </p:txBody>
      </p:sp>
    </p:spTree>
    <p:extLst>
      <p:ext uri="{BB962C8B-B14F-4D97-AF65-F5344CB8AC3E}">
        <p14:creationId xmlns:p14="http://schemas.microsoft.com/office/powerpoint/2010/main" val="79166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721025" y="607472"/>
            <a:ext cx="9669026" cy="7478970"/>
          </a:xfrm>
          <a:prstGeom prst="rect">
            <a:avLst/>
          </a:prstGeom>
          <a:noFill/>
        </p:spPr>
        <p:txBody>
          <a:bodyPr wrap="square" rtlCol="0">
            <a:spAutoFit/>
          </a:bodyPr>
          <a:lstStyle/>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Global Health Observatory (GHO) data repository under World Health Organization (WHO) keeps track of the health status as well as many other related factors for all countries</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order to predict the life expectancy of a country there are various independent variables are considered like status of country (developing or developed), different diseases affecting human health.</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given dataset there are 21 factors available  that affect  the life  expectancy of  a country. Few factors like Infant death, Adult mortality, Alcohol, Percentage of Expenditure, BMI, etc are considered</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dataset related to life expectancy, health factors for 193 countries has been collected from the same WHO data repository website and its corresponding economic data was collected from United Nation website.</a:t>
            </a:r>
          </a:p>
          <a:p>
            <a:pPr algn="just"/>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96827E17-A26E-EFEB-AA7A-32B349A8F695}"/>
              </a:ext>
            </a:extLst>
          </p:cNvPr>
          <p:cNvSpPr txBox="1">
            <a:spLocks/>
          </p:cNvSpPr>
          <p:nvPr/>
        </p:nvSpPr>
        <p:spPr>
          <a:xfrm>
            <a:off x="4563671" y="108707"/>
            <a:ext cx="3983734" cy="74228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 DATASET</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93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712060" y="114413"/>
            <a:ext cx="9669026" cy="6001643"/>
          </a:xfrm>
          <a:prstGeom prst="rect">
            <a:avLst/>
          </a:prstGeom>
          <a:noFill/>
        </p:spPr>
        <p:txBody>
          <a:bodyPr wrap="square" rtlCol="0">
            <a:spAutoFit/>
          </a:bodyPr>
          <a:lstStyle/>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 has been observed that in the past 15 years , there has been a huge development in health sector resulting in improvement of human mortality rates especially in the developing nations in comparison to the past 30 years.</a:t>
            </a:r>
          </a:p>
          <a:p>
            <a:pPr algn="just"/>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this project  data is considered  from year 2000-2015. The individual data files have been merged together into a single dataset. The result indicated that most of the missing data was for population, Hepatitis B and GDP. </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final merged file consists of 22 Columns and 2938 rows which meant 20 predicting variables.</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dataset is obtained from Kaggle.com as it a reliable website  for datasets.</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2205A1E-CC7E-B656-F6CD-294024950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993" y="5384001"/>
            <a:ext cx="2994013" cy="1359586"/>
          </a:xfrm>
          <a:prstGeom prst="rect">
            <a:avLst/>
          </a:prstGeom>
        </p:spPr>
      </p:pic>
    </p:spTree>
    <p:extLst>
      <p:ext uri="{BB962C8B-B14F-4D97-AF65-F5344CB8AC3E}">
        <p14:creationId xmlns:p14="http://schemas.microsoft.com/office/powerpoint/2010/main" val="146434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873425" y="661260"/>
            <a:ext cx="9669026" cy="7478970"/>
          </a:xfrm>
          <a:prstGeom prst="rect">
            <a:avLst/>
          </a:prstGeom>
          <a:noFill/>
        </p:spPr>
        <p:txBody>
          <a:bodyPr wrap="square" rtlCol="0">
            <a:spAutoFit/>
          </a:bodyPr>
          <a:lstStyle/>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language used for exploratory data analysis , pre-processing, feature selection, model development and model deployment  is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Python</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Which is widely known and acceptable language for data science. </a:t>
            </a:r>
          </a:p>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IDE Used is </a:t>
            </a: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Jupyter</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Notebook</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Visualisation tool used is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Power-BI</a:t>
            </a:r>
            <a:endPar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There are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various libraries in python which were used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like : </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Scikit-learn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which is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most useful library for machine learning                        in Python. The </a:t>
            </a:r>
            <a:r>
              <a:rPr lang="en-IN"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library contains a lot of efficient tools for machine learning.</a:t>
            </a: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Matplotlib</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Seaborn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are yet another libraries used for creating static, animated and interactive visualizations.</a:t>
            </a:r>
            <a:endPar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Numpy</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stands for 'Numerical Python’ which is used for mathematical and logical operations on arrays .</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Pandas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library for reading file, working with data frames and  for other analysis purposes. </a:t>
            </a:r>
          </a:p>
          <a:p>
            <a:pPr marL="457200" indent="-457200" algn="just">
              <a:buAutoNum type="arabicParenR"/>
            </a:pP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Streamlit</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Pickle</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for making web application.</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44D2379-385C-08FB-6575-689CC6F1ABD6}"/>
              </a:ext>
            </a:extLst>
          </p:cNvPr>
          <p:cNvSpPr txBox="1">
            <a:spLocks/>
          </p:cNvSpPr>
          <p:nvPr/>
        </p:nvSpPr>
        <p:spPr>
          <a:xfrm>
            <a:off x="4104133" y="0"/>
            <a:ext cx="3983734" cy="7422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18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492022" y="152400"/>
            <a:ext cx="9207955" cy="55180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ALGOTHIMS</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71682D0-D8FD-4A0F-9B6B-9D34730435EB}"/>
              </a:ext>
            </a:extLst>
          </p:cNvPr>
          <p:cNvSpPr txBox="1">
            <a:spLocks/>
          </p:cNvSpPr>
          <p:nvPr/>
        </p:nvSpPr>
        <p:spPr>
          <a:xfrm>
            <a:off x="1641428" y="820750"/>
            <a:ext cx="10307638" cy="5804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rPr>
              <a:t>Supervised Machine learning is the kind of predictive analysis that investigates the relationship between the dependent variable and independent variable/s. Regression is part of supervised machine learning where output variable is a real or continuous value, such as age, weight variables or any numerical value.</a:t>
            </a:r>
          </a:p>
          <a:p>
            <a:pPr marL="342900" indent="-342900" algn="jus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rPr>
              <a:t>Different regression models differ based on the kind of relationship between dependent and independent variables, they are considering and the number of independent variables being used. So, performance varies from model to model.</a:t>
            </a:r>
          </a:p>
          <a:p>
            <a:pPr marL="285750" indent="-285750" algn="just">
              <a:buFont typeface="Wingdings" panose="05000000000000000000" pitchFamily="2" charset="2"/>
              <a:buChar char="v"/>
            </a:pPr>
            <a:r>
              <a:rPr lang="en-IN" dirty="0">
                <a:solidFill>
                  <a:schemeClr val="bg1"/>
                </a:solidFill>
                <a:highlight>
                  <a:srgbClr val="C0C0C0"/>
                </a:highlight>
                <a:latin typeface="Times New Roman" panose="02020603050405020304" pitchFamily="18" charset="0"/>
                <a:ea typeface="Calibri" panose="020F0502020204030204" pitchFamily="34" charset="0"/>
              </a:rPr>
              <a:t>The regression algorithms used in this dataset are as follows:</a:t>
            </a:r>
            <a:r>
              <a:rPr lang="en-IN" dirty="0">
                <a:solidFill>
                  <a:schemeClr val="bg1"/>
                </a:solidFill>
                <a:latin typeface="Times New Roman" panose="02020603050405020304" pitchFamily="18" charset="0"/>
                <a:ea typeface="Calibri" panose="020F0502020204030204" pitchFamily="34" charset="0"/>
              </a:rPr>
              <a:t>   </a:t>
            </a:r>
          </a:p>
          <a:p>
            <a:pPr algn="just"/>
            <a:r>
              <a:rPr lang="en-IN" dirty="0">
                <a:solidFill>
                  <a:schemeClr val="bg1"/>
                </a:solidFill>
                <a:latin typeface="Times New Roman" panose="02020603050405020304" pitchFamily="18" charset="0"/>
                <a:ea typeface="Calibri" panose="020F0502020204030204" pitchFamily="34" charset="0"/>
              </a:rPr>
              <a:t>        </a:t>
            </a:r>
            <a:r>
              <a:rPr lang="en-IN" sz="1800" b="1" dirty="0">
                <a:latin typeface="Times New Roman" panose="02020603050405020304" pitchFamily="18" charset="0"/>
                <a:ea typeface="Calibri" panose="020F0502020204030204" pitchFamily="34" charset="0"/>
              </a:rPr>
              <a:t>1)</a:t>
            </a:r>
            <a:r>
              <a:rPr lang="en-IN" sz="1800" b="1" dirty="0">
                <a:solidFill>
                  <a:schemeClr val="bg1"/>
                </a:solidFill>
                <a:latin typeface="Times New Roman" panose="02020603050405020304" pitchFamily="18" charset="0"/>
                <a:ea typeface="Calibri" panose="020F0502020204030204" pitchFamily="34" charset="0"/>
              </a:rPr>
              <a:t> </a:t>
            </a:r>
            <a:r>
              <a:rPr lang="en-IN" sz="1800" b="1" dirty="0">
                <a:latin typeface="Times New Roman" panose="02020603050405020304" pitchFamily="18" charset="0"/>
                <a:ea typeface="Calibri" panose="020F0502020204030204" pitchFamily="34" charset="0"/>
              </a:rPr>
              <a:t>Linear Regression</a:t>
            </a:r>
          </a:p>
          <a:p>
            <a:pPr algn="just"/>
            <a:r>
              <a:rPr lang="en-IN" sz="1800" b="1" dirty="0">
                <a:latin typeface="Times New Roman" panose="02020603050405020304" pitchFamily="18" charset="0"/>
                <a:ea typeface="Calibri" panose="020F0502020204030204" pitchFamily="34" charset="0"/>
              </a:rPr>
              <a:t>           2) Decision Tree  Regressor </a:t>
            </a:r>
          </a:p>
          <a:p>
            <a:pPr algn="just"/>
            <a:r>
              <a:rPr lang="en-IN" sz="1800" b="1" dirty="0">
                <a:latin typeface="Times New Roman" panose="02020603050405020304" pitchFamily="18" charset="0"/>
                <a:ea typeface="Calibri" panose="020F0502020204030204" pitchFamily="34" charset="0"/>
              </a:rPr>
              <a:t>           3) Random Forest Regressor</a:t>
            </a:r>
          </a:p>
          <a:p>
            <a:pPr algn="just"/>
            <a:r>
              <a:rPr lang="en-IN" sz="1800" b="1" dirty="0">
                <a:latin typeface="Times New Roman" panose="02020603050405020304" pitchFamily="18" charset="0"/>
                <a:ea typeface="Calibri" panose="020F0502020204030204" pitchFamily="34" charset="0"/>
              </a:rPr>
              <a:t>           4) ADABOOST</a:t>
            </a:r>
          </a:p>
          <a:p>
            <a:pPr algn="just"/>
            <a:r>
              <a:rPr lang="en-IN" sz="1800" b="1" dirty="0">
                <a:latin typeface="Times New Roman" panose="02020603050405020304" pitchFamily="18" charset="0"/>
                <a:ea typeface="Calibri" panose="020F0502020204030204" pitchFamily="34" charset="0"/>
              </a:rPr>
              <a:t>           5) XGBOOST</a:t>
            </a:r>
          </a:p>
          <a:p>
            <a:pPr algn="just"/>
            <a:r>
              <a:rPr lang="en-IN" sz="1800" b="1" dirty="0">
                <a:latin typeface="Times New Roman" panose="02020603050405020304" pitchFamily="18" charset="0"/>
                <a:ea typeface="Calibri" panose="020F0502020204030204" pitchFamily="34" charset="0"/>
              </a:rPr>
              <a:t>           6) K-Nearest Neighbour Algorithm </a:t>
            </a:r>
          </a:p>
          <a:p>
            <a:pPr algn="just"/>
            <a:r>
              <a:rPr lang="en-IN" sz="1800" b="1" dirty="0">
                <a:latin typeface="Times New Roman" panose="02020603050405020304" pitchFamily="18" charset="0"/>
                <a:ea typeface="Calibri" panose="020F0502020204030204" pitchFamily="34" charset="0"/>
              </a:rPr>
              <a:t>           7) Support Vector Machine Algorithm</a:t>
            </a:r>
            <a:r>
              <a:rPr lang="en-IN" sz="1800" dirty="0">
                <a:latin typeface="Times New Roman" panose="02020603050405020304" pitchFamily="18" charset="0"/>
                <a:ea typeface="Calibri" panose="020F0502020204030204" pitchFamily="34" charset="0"/>
              </a:rPr>
              <a:t>    </a:t>
            </a:r>
            <a:r>
              <a:rPr lang="en-IN" sz="1800" dirty="0">
                <a:solidFill>
                  <a:schemeClr val="bg1"/>
                </a:solidFill>
                <a:latin typeface="Times New Roman" panose="02020603050405020304" pitchFamily="18" charset="0"/>
                <a:ea typeface="Calibri" panose="020F0502020204030204" pitchFamily="34" charset="0"/>
              </a:rPr>
              <a:t>       </a:t>
            </a:r>
          </a:p>
          <a:p>
            <a:pPr algn="just"/>
            <a:endParaRPr lang="en-IN" sz="1800" dirty="0">
              <a:solidFill>
                <a:schemeClr val="bg1"/>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endParaRPr lang="en-IN" dirty="0">
              <a:solidFill>
                <a:schemeClr val="bg1"/>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endParaRPr lang="en-IN" dirty="0">
              <a:solidFill>
                <a:schemeClr val="bg1"/>
              </a:solidFill>
            </a:endParaRPr>
          </a:p>
        </p:txBody>
      </p:sp>
    </p:spTree>
    <p:extLst>
      <p:ext uri="{BB962C8B-B14F-4D97-AF65-F5344CB8AC3E}">
        <p14:creationId xmlns:p14="http://schemas.microsoft.com/office/powerpoint/2010/main" val="3837598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850</TotalTime>
  <Words>1260</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sudhir kommuri</dc:creator>
  <cp:lastModifiedBy>sanjeev tomer</cp:lastModifiedBy>
  <cp:revision>32</cp:revision>
  <dcterms:created xsi:type="dcterms:W3CDTF">2021-08-25T15:21:55Z</dcterms:created>
  <dcterms:modified xsi:type="dcterms:W3CDTF">2022-12-23T06:43:09Z</dcterms:modified>
</cp:coreProperties>
</file>